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62" r:id="rId5"/>
    <p:sldId id="264" r:id="rId6"/>
    <p:sldId id="263" r:id="rId7"/>
    <p:sldId id="267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244636E-5282-4723-B26D-7F79693D5F13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7EFF1E7-59BA-4F34-B622-E29B3E7A8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9" y="1000108"/>
            <a:ext cx="8229600" cy="264320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Методы и приемы обучения диалогической связной речи у дошкольников на татарском языке</a:t>
            </a:r>
            <a:endParaRPr lang="ru-RU" sz="36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5643578"/>
            <a:ext cx="6400800" cy="642942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по обучению детей татарскому языку: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Галеева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Г.Г.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5716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  НОД ставятся такие задачи:</a:t>
            </a:r>
            <a:br>
              <a:rPr lang="ru-RU" sz="5000" dirty="0" smtClean="0">
                <a:latin typeface="Times New Roman" pitchFamily="18" charset="0"/>
                <a:cs typeface="Times New Roman" pitchFamily="18" charset="0"/>
              </a:rPr>
            </a:b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повышение у детей словарного запаса;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участие детей в диалогах, развитие у детей памяти, воображения;</a:t>
            </a:r>
          </a:p>
          <a:p>
            <a:pPr>
              <a:buFont typeface="Wingdings" pitchFamily="2" charset="2"/>
              <a:buChar char="v"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вызвать у детей интерес к татарскому языку;</a:t>
            </a:r>
          </a:p>
          <a:p>
            <a:pPr lvl="0">
              <a:buFont typeface="Wingdings" pitchFamily="2" charset="2"/>
              <a:buChar char="v"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воспитывать у детей любовь к родному краю, к её природе и бережное отношение к ней.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5" y="285729"/>
            <a:ext cx="8229600" cy="157163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Важнейшими средствами обучения дошкольников татарскому языку являются: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7"/>
            <a:ext cx="8229600" cy="4788610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dirty="0" smtClean="0"/>
              <a:t>общение;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совместная деятельность педагога, детей и родителей; 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игровая деятельность; 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err="1" smtClean="0"/>
              <a:t>деятельностный</a:t>
            </a:r>
            <a:r>
              <a:rPr lang="ru-RU" dirty="0" smtClean="0"/>
              <a:t> подход;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err="1" smtClean="0"/>
              <a:t>мультимедийные</a:t>
            </a:r>
            <a:r>
              <a:rPr lang="ru-RU" dirty="0" smtClean="0"/>
              <a:t> технологии и ТСО; </a:t>
            </a:r>
          </a:p>
          <a:p>
            <a:pPr lvl="0">
              <a:buFont typeface="Wingdings" pitchFamily="2" charset="2"/>
              <a:buChar char="v"/>
            </a:pPr>
            <a:r>
              <a:rPr lang="tt-RU" dirty="0" smtClean="0"/>
              <a:t>мультипликационные фильмы;</a:t>
            </a:r>
            <a:endParaRPr lang="ru-RU" dirty="0" smtClean="0"/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создание игровых проблемно-речевых ситуации;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культурно-языковая среда.</a:t>
            </a:r>
          </a:p>
          <a:p>
            <a:pPr lvl="0"/>
            <a:endParaRPr lang="ru-RU" sz="3200" dirty="0" smtClean="0"/>
          </a:p>
          <a:p>
            <a:pPr lvl="0">
              <a:buNone/>
            </a:pPr>
            <a:endParaRPr lang="ru-RU" sz="32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Бергә өйрәник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«Минем </a:t>
            </a:r>
            <a:r>
              <a:rPr lang="tt-RU" sz="3200" dirty="0" smtClean="0">
                <a:latin typeface="Times New Roman" pitchFamily="18" charset="0"/>
                <a:cs typeface="Times New Roman" pitchFamily="18" charset="0"/>
              </a:rPr>
              <a:t> өем”, “Уйный-уйный үсәбез”,</a:t>
            </a:r>
            <a:br>
              <a:rPr lang="tt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3200" dirty="0" smtClean="0">
                <a:latin typeface="Times New Roman" pitchFamily="18" charset="0"/>
                <a:cs typeface="Times New Roman" pitchFamily="18" charset="0"/>
              </a:rPr>
              <a:t> “Без инде хәзер зурлар, мәктәпкә илтә юллар”.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E:\сканрование\img70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808110">
            <a:off x="591799" y="2548338"/>
            <a:ext cx="2009355" cy="2913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E:\сканрование\img7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1" y="2714620"/>
            <a:ext cx="2214579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E:\сканрование\img7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30038">
            <a:off x="6062322" y="2871191"/>
            <a:ext cx="2089657" cy="327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071570"/>
          </a:xfrm>
        </p:spPr>
        <p:txBody>
          <a:bodyPr>
            <a:noAutofit/>
          </a:bodyPr>
          <a:lstStyle/>
          <a:p>
            <a:pPr algn="ctr"/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У детей формируются умения: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5002924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различать речь на татарском и родном языках;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понимать речь на татарском языке в пределах изученных тем;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задавать вопросы;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выражать просьбу, желание, потребности, необходимость чего-либо;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пересказывать небольшие по объёму тексты;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составлять рассказ по картине и наблюдениям;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рассказывать стихотворение, считалки, петь песенки, сказки.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9"/>
            <a:ext cx="8229600" cy="1357322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Эффективным методом развития диалогической речи являются разнообразные игры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00_34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0229" r="2737" b="6191"/>
          <a:stretch>
            <a:fillRect/>
          </a:stretch>
        </p:blipFill>
        <p:spPr>
          <a:xfrm>
            <a:off x="328055" y="2073126"/>
            <a:ext cx="2343104" cy="162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100_3430.JPG"/>
          <p:cNvPicPr>
            <a:picLocks noChangeAspect="1"/>
          </p:cNvPicPr>
          <p:nvPr/>
        </p:nvPicPr>
        <p:blipFill>
          <a:blip r:embed="rId3" cstate="print"/>
          <a:srcRect l="17908" t="12500" r="24170"/>
          <a:stretch>
            <a:fillRect/>
          </a:stretch>
        </p:blipFill>
        <p:spPr>
          <a:xfrm>
            <a:off x="6500827" y="4143381"/>
            <a:ext cx="2328373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E:\фото\100_34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7" y="2214555"/>
            <a:ext cx="2143108" cy="1548236"/>
          </a:xfrm>
          <a:prstGeom prst="rect">
            <a:avLst/>
          </a:prstGeom>
          <a:noFill/>
        </p:spPr>
      </p:pic>
      <p:pic>
        <p:nvPicPr>
          <p:cNvPr id="2051" name="Picture 3" descr="E:\фото\100_3463 - копия.JPG"/>
          <p:cNvPicPr>
            <a:picLocks noChangeAspect="1" noChangeArrowheads="1"/>
          </p:cNvPicPr>
          <p:nvPr/>
        </p:nvPicPr>
        <p:blipFill>
          <a:blip r:embed="rId5" cstate="print"/>
          <a:srcRect l="4886" t="10727" r="12050" b="8823"/>
          <a:stretch>
            <a:fillRect/>
          </a:stretch>
        </p:blipFill>
        <p:spPr bwMode="auto">
          <a:xfrm>
            <a:off x="357159" y="4071942"/>
            <a:ext cx="2428892" cy="2143140"/>
          </a:xfrm>
          <a:prstGeom prst="rect">
            <a:avLst/>
          </a:prstGeom>
          <a:noFill/>
        </p:spPr>
      </p:pic>
      <p:pic>
        <p:nvPicPr>
          <p:cNvPr id="2052" name="Picture 4" descr="E:\фото\100_3452.JPG"/>
          <p:cNvPicPr>
            <a:picLocks noChangeAspect="1" noChangeArrowheads="1"/>
          </p:cNvPicPr>
          <p:nvPr/>
        </p:nvPicPr>
        <p:blipFill>
          <a:blip r:embed="rId6" cstate="print"/>
          <a:srcRect l="35817" t="27213" r="6977" b="-8334"/>
          <a:stretch>
            <a:fillRect/>
          </a:stretch>
        </p:blipFill>
        <p:spPr bwMode="auto">
          <a:xfrm>
            <a:off x="3286118" y="3143249"/>
            <a:ext cx="2643207" cy="24071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1" y="92867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Игры: «Магазин», «Разговор по телефону», способствуют формированию и закреплению диалогической связной речи.</a:t>
            </a:r>
            <a:endParaRPr lang="ru-RU" dirty="0"/>
          </a:p>
        </p:txBody>
      </p:sp>
      <p:pic>
        <p:nvPicPr>
          <p:cNvPr id="2050" name="Picture 2" descr="C:\Users\Администратор\Desktop\100_34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3884" r="26414"/>
          <a:stretch>
            <a:fillRect/>
          </a:stretch>
        </p:blipFill>
        <p:spPr bwMode="auto">
          <a:xfrm>
            <a:off x="642911" y="2442383"/>
            <a:ext cx="2428892" cy="1772435"/>
          </a:xfrm>
          <a:prstGeom prst="rect">
            <a:avLst/>
          </a:prstGeom>
          <a:noFill/>
        </p:spPr>
      </p:pic>
      <p:pic>
        <p:nvPicPr>
          <p:cNvPr id="2052" name="Picture 4" descr="C:\Users\Администратор\Desktop\100_3470.JPG"/>
          <p:cNvPicPr>
            <a:picLocks noChangeAspect="1" noChangeArrowheads="1"/>
          </p:cNvPicPr>
          <p:nvPr/>
        </p:nvPicPr>
        <p:blipFill>
          <a:blip r:embed="rId3" cstate="print"/>
          <a:srcRect l="15023" t="26154" r="12369" b="-1"/>
          <a:stretch>
            <a:fillRect/>
          </a:stretch>
        </p:blipFill>
        <p:spPr bwMode="auto">
          <a:xfrm>
            <a:off x="5929322" y="2500307"/>
            <a:ext cx="2928959" cy="1872257"/>
          </a:xfrm>
          <a:prstGeom prst="rect">
            <a:avLst/>
          </a:prstGeom>
          <a:noFill/>
        </p:spPr>
      </p:pic>
      <p:pic>
        <p:nvPicPr>
          <p:cNvPr id="2053" name="Picture 5" descr="C:\Users\Администратор\Desktop\100_3471.JPG"/>
          <p:cNvPicPr>
            <a:picLocks noChangeAspect="1" noChangeArrowheads="1"/>
          </p:cNvPicPr>
          <p:nvPr/>
        </p:nvPicPr>
        <p:blipFill>
          <a:blip r:embed="rId4" cstate="print"/>
          <a:srcRect l="30431" t="33333" r="26519" b="20833"/>
          <a:stretch>
            <a:fillRect/>
          </a:stretch>
        </p:blipFill>
        <p:spPr bwMode="auto">
          <a:xfrm>
            <a:off x="642911" y="4500571"/>
            <a:ext cx="2428892" cy="1884747"/>
          </a:xfrm>
          <a:prstGeom prst="rect">
            <a:avLst/>
          </a:prstGeom>
          <a:noFill/>
        </p:spPr>
      </p:pic>
      <p:pic>
        <p:nvPicPr>
          <p:cNvPr id="2054" name="Picture 6" descr="C:\Users\Администратор\Desktop\100_3465.JPG"/>
          <p:cNvPicPr>
            <a:picLocks noChangeAspect="1" noChangeArrowheads="1"/>
          </p:cNvPicPr>
          <p:nvPr/>
        </p:nvPicPr>
        <p:blipFill>
          <a:blip r:embed="rId5" cstate="print"/>
          <a:srcRect l="3819" t="31250" r="29649" b="4167"/>
          <a:stretch>
            <a:fillRect/>
          </a:stretch>
        </p:blipFill>
        <p:spPr bwMode="auto">
          <a:xfrm>
            <a:off x="5929322" y="4572008"/>
            <a:ext cx="2909871" cy="1928826"/>
          </a:xfrm>
          <a:prstGeom prst="rect">
            <a:avLst/>
          </a:prstGeom>
          <a:noFill/>
        </p:spPr>
      </p:pic>
      <p:pic>
        <p:nvPicPr>
          <p:cNvPr id="2055" name="Picture 7" descr="C:\Users\Администратор\Desktop\100_3473.JPG"/>
          <p:cNvPicPr>
            <a:picLocks noChangeAspect="1" noChangeArrowheads="1"/>
          </p:cNvPicPr>
          <p:nvPr/>
        </p:nvPicPr>
        <p:blipFill>
          <a:blip r:embed="rId6" cstate="print"/>
          <a:srcRect l="21916" t="46875" r="23293" b="4166"/>
          <a:stretch>
            <a:fillRect/>
          </a:stretch>
        </p:blipFill>
        <p:spPr bwMode="auto">
          <a:xfrm>
            <a:off x="3428992" y="3000372"/>
            <a:ext cx="2214579" cy="18573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3"/>
            <a:ext cx="8229600" cy="4143404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Каждое занятие должно быть праздником для детей - праздником общения с воспитателем, друг с другом, которое протекает в форме диалога детей с игрушками по ходу игры, друг с другом, со сказочными персонажами. </a:t>
            </a:r>
          </a:p>
          <a:p>
            <a:pPr algn="just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Фото на сайт\100_3434.JPG"/>
          <p:cNvPicPr>
            <a:picLocks noChangeAspect="1" noChangeArrowheads="1"/>
          </p:cNvPicPr>
          <p:nvPr/>
        </p:nvPicPr>
        <p:blipFill>
          <a:blip r:embed="rId2" cstate="print"/>
          <a:srcRect l="18691" t="13541" r="7732" b="-4167"/>
          <a:stretch>
            <a:fillRect/>
          </a:stretch>
        </p:blipFill>
        <p:spPr bwMode="auto">
          <a:xfrm>
            <a:off x="428596" y="857233"/>
            <a:ext cx="3143304" cy="2857520"/>
          </a:xfrm>
          <a:prstGeom prst="rect">
            <a:avLst/>
          </a:prstGeom>
          <a:noFill/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428596" y="1928803"/>
            <a:ext cx="8229600" cy="41434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	</a:t>
            </a:r>
            <a:endParaRPr kumimoji="0" lang="ru-RU" sz="3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076" name="Picture 4" descr="F:\фото\100_3450.JPG"/>
          <p:cNvPicPr>
            <a:picLocks noChangeAspect="1" noChangeArrowheads="1"/>
          </p:cNvPicPr>
          <p:nvPr/>
        </p:nvPicPr>
        <p:blipFill>
          <a:blip r:embed="rId3" cstate="print"/>
          <a:srcRect l="20256" t="5208" r="18691" b="19792"/>
          <a:stretch>
            <a:fillRect/>
          </a:stretch>
        </p:blipFill>
        <p:spPr bwMode="auto">
          <a:xfrm>
            <a:off x="5715009" y="785795"/>
            <a:ext cx="3000396" cy="28098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177</TotalTime>
  <Words>166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Методы и приемы обучения диалогической связной речи у дошкольников на татарском языке</vt:lpstr>
      <vt:lpstr> В  НОД ставятся такие задачи: </vt:lpstr>
      <vt:lpstr> Важнейшими средствами обучения дошкольников татарскому языку являются: </vt:lpstr>
      <vt:lpstr>Бергә өйрәник «Минем  өем”, “Уйный-уйный үсәбез”,  “Без инде хәзер зурлар, мәктәпкә илтә юллар”.</vt:lpstr>
      <vt:lpstr>У детей формируются умения: </vt:lpstr>
      <vt:lpstr>Эффективным методом развития диалогической речи являются разнообразные игры</vt:lpstr>
      <vt:lpstr>Игры: «Магазин», «Разговор по телефону», способствуют формированию и закреплению диалогической связной речи.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 приемы обучения диалогической связной речи у дошкольников на татарском языке</dc:title>
  <dc:creator>Пользователь Windows</dc:creator>
  <cp:lastModifiedBy>Пользователь Windows</cp:lastModifiedBy>
  <cp:revision>23</cp:revision>
  <dcterms:created xsi:type="dcterms:W3CDTF">2013-11-20T05:47:09Z</dcterms:created>
  <dcterms:modified xsi:type="dcterms:W3CDTF">2015-04-16T05:36:38Z</dcterms:modified>
</cp:coreProperties>
</file>